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81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88" y="2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843F2D-03AE-4AEF-9837-E0151E0B901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DB92F7C-0556-4091-BF9B-0C9A0B05C540}">
      <dgm:prSet phldrT="[文本]"/>
      <dgm:spPr/>
      <dgm:t>
        <a:bodyPr/>
        <a:lstStyle/>
        <a:p>
          <a:r>
            <a:rPr lang="zh-CN" altLang="en-US" dirty="0"/>
            <a:t>卷积得到</a:t>
          </a:r>
          <a:r>
            <a:rPr lang="en-US" altLang="zh-CN" dirty="0"/>
            <a:t>Feature map</a:t>
          </a:r>
          <a:endParaRPr lang="zh-CN" altLang="en-US" dirty="0"/>
        </a:p>
      </dgm:t>
    </dgm:pt>
    <dgm:pt modelId="{F9C8FC8B-1BA5-496F-8E10-A41653706A68}" type="parTrans" cxnId="{9F204C8C-1A96-438E-839C-4ABE261103CA}">
      <dgm:prSet/>
      <dgm:spPr/>
      <dgm:t>
        <a:bodyPr/>
        <a:lstStyle/>
        <a:p>
          <a:endParaRPr lang="zh-CN" altLang="en-US"/>
        </a:p>
      </dgm:t>
    </dgm:pt>
    <dgm:pt modelId="{660A57DA-6903-4117-AF16-565807857FBF}" type="sibTrans" cxnId="{9F204C8C-1A96-438E-839C-4ABE261103CA}">
      <dgm:prSet/>
      <dgm:spPr/>
      <dgm:t>
        <a:bodyPr/>
        <a:lstStyle/>
        <a:p>
          <a:endParaRPr lang="zh-CN" altLang="en-US"/>
        </a:p>
      </dgm:t>
    </dgm:pt>
    <dgm:pt modelId="{2B6A8B51-8B3E-4464-A842-7BA139A56136}">
      <dgm:prSet phldrT="[文本]"/>
      <dgm:spPr/>
      <dgm:t>
        <a:bodyPr/>
        <a:lstStyle/>
        <a:p>
          <a:r>
            <a:rPr lang="zh-CN" altLang="en-US" dirty="0"/>
            <a:t>池化去除信息冗余</a:t>
          </a:r>
        </a:p>
      </dgm:t>
    </dgm:pt>
    <dgm:pt modelId="{EBEBC68E-C9D3-427B-B253-D59D8872F90D}" type="parTrans" cxnId="{294B83CD-79B1-4EB9-A709-03297735BF2C}">
      <dgm:prSet/>
      <dgm:spPr/>
      <dgm:t>
        <a:bodyPr/>
        <a:lstStyle/>
        <a:p>
          <a:endParaRPr lang="zh-CN" altLang="en-US"/>
        </a:p>
      </dgm:t>
    </dgm:pt>
    <dgm:pt modelId="{5933BBA8-21FB-4984-9263-170A5632E9DF}" type="sibTrans" cxnId="{294B83CD-79B1-4EB9-A709-03297735BF2C}">
      <dgm:prSet/>
      <dgm:spPr/>
      <dgm:t>
        <a:bodyPr/>
        <a:lstStyle/>
        <a:p>
          <a:endParaRPr lang="zh-CN" altLang="en-US"/>
        </a:p>
      </dgm:t>
    </dgm:pt>
    <dgm:pt modelId="{5295422D-B981-42FD-AA65-C487122DDF61}">
      <dgm:prSet phldrT="[文本]"/>
      <dgm:spPr/>
      <dgm:t>
        <a:bodyPr/>
        <a:lstStyle/>
        <a:p>
          <a:r>
            <a:rPr lang="zh-CN" altLang="en-US" dirty="0"/>
            <a:t>（位置敏感）图像插值还原位置信息</a:t>
          </a:r>
        </a:p>
      </dgm:t>
    </dgm:pt>
    <dgm:pt modelId="{D691E4C6-1490-4B3C-BF64-135ABA45176C}" type="parTrans" cxnId="{3655C5DB-A6B2-49CB-A523-528FC2ED9661}">
      <dgm:prSet/>
      <dgm:spPr/>
      <dgm:t>
        <a:bodyPr/>
        <a:lstStyle/>
        <a:p>
          <a:endParaRPr lang="zh-CN" altLang="en-US"/>
        </a:p>
      </dgm:t>
    </dgm:pt>
    <dgm:pt modelId="{BDF8F09A-42F0-4131-BD72-5B0253115ED5}" type="sibTrans" cxnId="{3655C5DB-A6B2-49CB-A523-528FC2ED9661}">
      <dgm:prSet/>
      <dgm:spPr/>
      <dgm:t>
        <a:bodyPr/>
        <a:lstStyle/>
        <a:p>
          <a:endParaRPr lang="zh-CN" altLang="en-US"/>
        </a:p>
      </dgm:t>
    </dgm:pt>
    <dgm:pt modelId="{95845A90-5F95-42DC-B4AD-49CEBF1E45E7}" type="pres">
      <dgm:prSet presAssocID="{EF843F2D-03AE-4AEF-9837-E0151E0B9012}" presName="Name0" presStyleCnt="0">
        <dgm:presLayoutVars>
          <dgm:dir/>
          <dgm:resizeHandles val="exact"/>
        </dgm:presLayoutVars>
      </dgm:prSet>
      <dgm:spPr/>
    </dgm:pt>
    <dgm:pt modelId="{DE9B3484-8CC7-4107-9F4D-F090F1A5B912}" type="pres">
      <dgm:prSet presAssocID="{CDB92F7C-0556-4091-BF9B-0C9A0B05C540}" presName="node" presStyleLbl="node1" presStyleIdx="0" presStyleCnt="3" custLinFactNeighborX="472" custLinFactNeighborY="27751">
        <dgm:presLayoutVars>
          <dgm:bulletEnabled val="1"/>
        </dgm:presLayoutVars>
      </dgm:prSet>
      <dgm:spPr/>
    </dgm:pt>
    <dgm:pt modelId="{986E21A8-8DC4-4BFB-8A86-327A53103FFF}" type="pres">
      <dgm:prSet presAssocID="{660A57DA-6903-4117-AF16-565807857FBF}" presName="sibTrans" presStyleLbl="sibTrans2D1" presStyleIdx="0" presStyleCnt="2"/>
      <dgm:spPr/>
    </dgm:pt>
    <dgm:pt modelId="{8D2AF12B-4274-4BF4-8C04-5EBAD359C039}" type="pres">
      <dgm:prSet presAssocID="{660A57DA-6903-4117-AF16-565807857FBF}" presName="connectorText" presStyleLbl="sibTrans2D1" presStyleIdx="0" presStyleCnt="2"/>
      <dgm:spPr/>
    </dgm:pt>
    <dgm:pt modelId="{3140B482-5610-4CFB-8287-470C577E0D46}" type="pres">
      <dgm:prSet presAssocID="{2B6A8B51-8B3E-4464-A842-7BA139A56136}" presName="node" presStyleLbl="node1" presStyleIdx="1" presStyleCnt="3">
        <dgm:presLayoutVars>
          <dgm:bulletEnabled val="1"/>
        </dgm:presLayoutVars>
      </dgm:prSet>
      <dgm:spPr/>
    </dgm:pt>
    <dgm:pt modelId="{BE1B83B2-BD8C-4E4C-8E89-287FB8F9F8DB}" type="pres">
      <dgm:prSet presAssocID="{5933BBA8-21FB-4984-9263-170A5632E9DF}" presName="sibTrans" presStyleLbl="sibTrans2D1" presStyleIdx="1" presStyleCnt="2"/>
      <dgm:spPr/>
    </dgm:pt>
    <dgm:pt modelId="{3323ADC3-D31B-4E11-B48F-C97621FC54BD}" type="pres">
      <dgm:prSet presAssocID="{5933BBA8-21FB-4984-9263-170A5632E9DF}" presName="connectorText" presStyleLbl="sibTrans2D1" presStyleIdx="1" presStyleCnt="2"/>
      <dgm:spPr/>
    </dgm:pt>
    <dgm:pt modelId="{964671F2-8A67-4B60-9816-09452DAFC6A3}" type="pres">
      <dgm:prSet presAssocID="{5295422D-B981-42FD-AA65-C487122DDF61}" presName="node" presStyleLbl="node1" presStyleIdx="2" presStyleCnt="3">
        <dgm:presLayoutVars>
          <dgm:bulletEnabled val="1"/>
        </dgm:presLayoutVars>
      </dgm:prSet>
      <dgm:spPr/>
    </dgm:pt>
  </dgm:ptLst>
  <dgm:cxnLst>
    <dgm:cxn modelId="{CD4F7406-D869-411B-9851-96E7BCD0D8BB}" type="presOf" srcId="{CDB92F7C-0556-4091-BF9B-0C9A0B05C540}" destId="{DE9B3484-8CC7-4107-9F4D-F090F1A5B912}" srcOrd="0" destOrd="0" presId="urn:microsoft.com/office/officeart/2005/8/layout/process1"/>
    <dgm:cxn modelId="{90DFA919-CD6E-40DF-B53B-B6A3FF3D4616}" type="presOf" srcId="{660A57DA-6903-4117-AF16-565807857FBF}" destId="{8D2AF12B-4274-4BF4-8C04-5EBAD359C039}" srcOrd="1" destOrd="0" presId="urn:microsoft.com/office/officeart/2005/8/layout/process1"/>
    <dgm:cxn modelId="{AE180B2C-4420-492B-A525-7149A5C04A20}" type="presOf" srcId="{EF843F2D-03AE-4AEF-9837-E0151E0B9012}" destId="{95845A90-5F95-42DC-B4AD-49CEBF1E45E7}" srcOrd="0" destOrd="0" presId="urn:microsoft.com/office/officeart/2005/8/layout/process1"/>
    <dgm:cxn modelId="{B7AC837E-CDF0-47BE-B8A6-2E69A12714B1}" type="presOf" srcId="{5295422D-B981-42FD-AA65-C487122DDF61}" destId="{964671F2-8A67-4B60-9816-09452DAFC6A3}" srcOrd="0" destOrd="0" presId="urn:microsoft.com/office/officeart/2005/8/layout/process1"/>
    <dgm:cxn modelId="{9F204C8C-1A96-438E-839C-4ABE261103CA}" srcId="{EF843F2D-03AE-4AEF-9837-E0151E0B9012}" destId="{CDB92F7C-0556-4091-BF9B-0C9A0B05C540}" srcOrd="0" destOrd="0" parTransId="{F9C8FC8B-1BA5-496F-8E10-A41653706A68}" sibTransId="{660A57DA-6903-4117-AF16-565807857FBF}"/>
    <dgm:cxn modelId="{025C6D8D-1769-472D-8C1A-B20BA80565E4}" type="presOf" srcId="{5933BBA8-21FB-4984-9263-170A5632E9DF}" destId="{BE1B83B2-BD8C-4E4C-8E89-287FB8F9F8DB}" srcOrd="0" destOrd="0" presId="urn:microsoft.com/office/officeart/2005/8/layout/process1"/>
    <dgm:cxn modelId="{55F0ED9B-6E3C-4AC9-A25E-048B7CC270F3}" type="presOf" srcId="{2B6A8B51-8B3E-4464-A842-7BA139A56136}" destId="{3140B482-5610-4CFB-8287-470C577E0D46}" srcOrd="0" destOrd="0" presId="urn:microsoft.com/office/officeart/2005/8/layout/process1"/>
    <dgm:cxn modelId="{294B83CD-79B1-4EB9-A709-03297735BF2C}" srcId="{EF843F2D-03AE-4AEF-9837-E0151E0B9012}" destId="{2B6A8B51-8B3E-4464-A842-7BA139A56136}" srcOrd="1" destOrd="0" parTransId="{EBEBC68E-C9D3-427B-B253-D59D8872F90D}" sibTransId="{5933BBA8-21FB-4984-9263-170A5632E9DF}"/>
    <dgm:cxn modelId="{3655C5DB-A6B2-49CB-A523-528FC2ED9661}" srcId="{EF843F2D-03AE-4AEF-9837-E0151E0B9012}" destId="{5295422D-B981-42FD-AA65-C487122DDF61}" srcOrd="2" destOrd="0" parTransId="{D691E4C6-1490-4B3C-BF64-135ABA45176C}" sibTransId="{BDF8F09A-42F0-4131-BD72-5B0253115ED5}"/>
    <dgm:cxn modelId="{F91E3AE0-47B1-4B7B-9570-9DBEA6B041CA}" type="presOf" srcId="{5933BBA8-21FB-4984-9263-170A5632E9DF}" destId="{3323ADC3-D31B-4E11-B48F-C97621FC54BD}" srcOrd="1" destOrd="0" presId="urn:microsoft.com/office/officeart/2005/8/layout/process1"/>
    <dgm:cxn modelId="{AC97FDE8-6C92-474E-BCFD-AD2EF11F323C}" type="presOf" srcId="{660A57DA-6903-4117-AF16-565807857FBF}" destId="{986E21A8-8DC4-4BFB-8A86-327A53103FFF}" srcOrd="0" destOrd="0" presId="urn:microsoft.com/office/officeart/2005/8/layout/process1"/>
    <dgm:cxn modelId="{04C5861F-1096-401E-9557-F2751DCB675D}" type="presParOf" srcId="{95845A90-5F95-42DC-B4AD-49CEBF1E45E7}" destId="{DE9B3484-8CC7-4107-9F4D-F090F1A5B912}" srcOrd="0" destOrd="0" presId="urn:microsoft.com/office/officeart/2005/8/layout/process1"/>
    <dgm:cxn modelId="{CA6820FB-5CE0-47CC-8658-6DDA193AE503}" type="presParOf" srcId="{95845A90-5F95-42DC-B4AD-49CEBF1E45E7}" destId="{986E21A8-8DC4-4BFB-8A86-327A53103FFF}" srcOrd="1" destOrd="0" presId="urn:microsoft.com/office/officeart/2005/8/layout/process1"/>
    <dgm:cxn modelId="{EDF2CB8B-7AFE-420E-8EA2-43762A4A5CAB}" type="presParOf" srcId="{986E21A8-8DC4-4BFB-8A86-327A53103FFF}" destId="{8D2AF12B-4274-4BF4-8C04-5EBAD359C039}" srcOrd="0" destOrd="0" presId="urn:microsoft.com/office/officeart/2005/8/layout/process1"/>
    <dgm:cxn modelId="{C6C1B325-4C15-452E-92B8-800BE4C4FDF3}" type="presParOf" srcId="{95845A90-5F95-42DC-B4AD-49CEBF1E45E7}" destId="{3140B482-5610-4CFB-8287-470C577E0D46}" srcOrd="2" destOrd="0" presId="urn:microsoft.com/office/officeart/2005/8/layout/process1"/>
    <dgm:cxn modelId="{A569DF42-61FB-4D6D-B576-C86F56B8C85E}" type="presParOf" srcId="{95845A90-5F95-42DC-B4AD-49CEBF1E45E7}" destId="{BE1B83B2-BD8C-4E4C-8E89-287FB8F9F8DB}" srcOrd="3" destOrd="0" presId="urn:microsoft.com/office/officeart/2005/8/layout/process1"/>
    <dgm:cxn modelId="{0A6D11A8-9418-4C2A-8261-5D93E7FD5D20}" type="presParOf" srcId="{BE1B83B2-BD8C-4E4C-8E89-287FB8F9F8DB}" destId="{3323ADC3-D31B-4E11-B48F-C97621FC54BD}" srcOrd="0" destOrd="0" presId="urn:microsoft.com/office/officeart/2005/8/layout/process1"/>
    <dgm:cxn modelId="{D5C00302-C364-4123-A368-08DD2F2F6391}" type="presParOf" srcId="{95845A90-5F95-42DC-B4AD-49CEBF1E45E7}" destId="{964671F2-8A67-4B60-9816-09452DAFC6A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9B3484-8CC7-4107-9F4D-F090F1A5B912}">
      <dsp:nvSpPr>
        <dsp:cNvPr id="0" name=""/>
        <dsp:cNvSpPr/>
      </dsp:nvSpPr>
      <dsp:spPr>
        <a:xfrm>
          <a:off x="8915" y="0"/>
          <a:ext cx="1703470" cy="363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/>
            <a:t>卷积得到</a:t>
          </a:r>
          <a:r>
            <a:rPr lang="en-US" altLang="zh-CN" sz="800" kern="1200" dirty="0"/>
            <a:t>Feature map</a:t>
          </a:r>
          <a:endParaRPr lang="zh-CN" altLang="en-US" sz="800" kern="1200" dirty="0"/>
        </a:p>
      </dsp:txBody>
      <dsp:txXfrm>
        <a:off x="19575" y="10660"/>
        <a:ext cx="1682150" cy="342637"/>
      </dsp:txXfrm>
    </dsp:sp>
    <dsp:sp modelId="{986E21A8-8DC4-4BFB-8A86-327A53103FFF}">
      <dsp:nvSpPr>
        <dsp:cNvPr id="0" name=""/>
        <dsp:cNvSpPr/>
      </dsp:nvSpPr>
      <dsp:spPr>
        <a:xfrm>
          <a:off x="1881929" y="0"/>
          <a:ext cx="359431" cy="363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1881929" y="72791"/>
        <a:ext cx="251602" cy="218375"/>
      </dsp:txXfrm>
    </dsp:sp>
    <dsp:sp modelId="{3140B482-5610-4CFB-8287-470C577E0D46}">
      <dsp:nvSpPr>
        <dsp:cNvPr id="0" name=""/>
        <dsp:cNvSpPr/>
      </dsp:nvSpPr>
      <dsp:spPr>
        <a:xfrm>
          <a:off x="2390558" y="0"/>
          <a:ext cx="1703470" cy="363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/>
            <a:t>池化去除信息冗余</a:t>
          </a:r>
        </a:p>
      </dsp:txBody>
      <dsp:txXfrm>
        <a:off x="2401218" y="10660"/>
        <a:ext cx="1682150" cy="342637"/>
      </dsp:txXfrm>
    </dsp:sp>
    <dsp:sp modelId="{BE1B83B2-BD8C-4E4C-8E89-287FB8F9F8DB}">
      <dsp:nvSpPr>
        <dsp:cNvPr id="0" name=""/>
        <dsp:cNvSpPr/>
      </dsp:nvSpPr>
      <dsp:spPr>
        <a:xfrm>
          <a:off x="4264375" y="0"/>
          <a:ext cx="361135" cy="363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4264375" y="72791"/>
        <a:ext cx="252795" cy="218375"/>
      </dsp:txXfrm>
    </dsp:sp>
    <dsp:sp modelId="{964671F2-8A67-4B60-9816-09452DAFC6A3}">
      <dsp:nvSpPr>
        <dsp:cNvPr id="0" name=""/>
        <dsp:cNvSpPr/>
      </dsp:nvSpPr>
      <dsp:spPr>
        <a:xfrm>
          <a:off x="4775417" y="0"/>
          <a:ext cx="1703470" cy="363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800" kern="1200" dirty="0"/>
            <a:t>（位置敏感）图像插值还原位置信息</a:t>
          </a:r>
        </a:p>
      </dsp:txBody>
      <dsp:txXfrm>
        <a:off x="4786077" y="10660"/>
        <a:ext cx="1682150" cy="342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E1834-68E9-468C-BDB7-FD023844F58B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0AA-ED66-43BC-9816-DA53EA0245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334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E1834-68E9-468C-BDB7-FD023844F58B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0AA-ED66-43BC-9816-DA53EA0245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33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E1834-68E9-468C-BDB7-FD023844F58B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0AA-ED66-43BC-9816-DA53EA02456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7972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E1834-68E9-468C-BDB7-FD023844F58B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0AA-ED66-43BC-9816-DA53EA0245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189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E1834-68E9-468C-BDB7-FD023844F58B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0AA-ED66-43BC-9816-DA53EA02456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3346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E1834-68E9-468C-BDB7-FD023844F58B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0AA-ED66-43BC-9816-DA53EA0245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347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E1834-68E9-468C-BDB7-FD023844F58B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0AA-ED66-43BC-9816-DA53EA0245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417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E1834-68E9-468C-BDB7-FD023844F58B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0AA-ED66-43BC-9816-DA53EA0245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126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E1834-68E9-468C-BDB7-FD023844F58B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0AA-ED66-43BC-9816-DA53EA0245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27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E1834-68E9-468C-BDB7-FD023844F58B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0AA-ED66-43BC-9816-DA53EA0245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85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E1834-68E9-468C-BDB7-FD023844F58B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0AA-ED66-43BC-9816-DA53EA0245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516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E1834-68E9-468C-BDB7-FD023844F58B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0AA-ED66-43BC-9816-DA53EA0245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065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E1834-68E9-468C-BDB7-FD023844F58B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0AA-ED66-43BC-9816-DA53EA0245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56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E1834-68E9-468C-BDB7-FD023844F58B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0AA-ED66-43BC-9816-DA53EA0245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818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E1834-68E9-468C-BDB7-FD023844F58B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0AA-ED66-43BC-9816-DA53EA0245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63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E0AA-ED66-43BC-9816-DA53EA02456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E1834-68E9-468C-BDB7-FD023844F58B}" type="datetimeFigureOut">
              <a:rPr lang="zh-CN" altLang="en-US" smtClean="0"/>
              <a:t>2024/1/26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E1834-68E9-468C-BDB7-FD023844F58B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D98E0AA-ED66-43BC-9816-DA53EA0245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35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C84B27-AEB1-0B5D-9887-19F54258B9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1.29</a:t>
            </a:r>
            <a:r>
              <a:rPr lang="zh-CN" altLang="en-US" dirty="0"/>
              <a:t>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325E0D-9D11-0287-8C5C-E721519A73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3020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3B299-6E96-9269-96FA-A7FCE4AA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MDAM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65BC4-C817-AACD-42F7-8A9A90D27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研究结果：</a:t>
            </a:r>
            <a:endParaRPr lang="en-US" altLang="zh-CN" dirty="0"/>
          </a:p>
          <a:p>
            <a:pPr lvl="1"/>
            <a:r>
              <a:rPr lang="zh-CN" altLang="en-US" dirty="0"/>
              <a:t>优于其他无监督学习和真实数据的训练（</a:t>
            </a:r>
            <a:r>
              <a:rPr lang="en-US" altLang="zh-CN" dirty="0"/>
              <a:t>4.2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泛化性强，优于最先经的</a:t>
            </a:r>
            <a:r>
              <a:rPr lang="en-US" altLang="zh-CN" dirty="0"/>
              <a:t>CC-SSL</a:t>
            </a:r>
            <a:r>
              <a:rPr lang="zh-CN" altLang="en-US" dirty="0"/>
              <a:t>（</a:t>
            </a:r>
            <a:r>
              <a:rPr lang="en-US" altLang="zh-CN" dirty="0"/>
              <a:t>4.3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研究不足：</a:t>
            </a:r>
            <a:endParaRPr lang="en-US" altLang="zh-CN" dirty="0"/>
          </a:p>
          <a:p>
            <a:pPr lvl="1"/>
            <a:r>
              <a:rPr lang="zh-CN" altLang="en-US" dirty="0"/>
              <a:t>有严重遮挡的情况下识别弱（</a:t>
            </a:r>
            <a:r>
              <a:rPr lang="en-US" altLang="zh-CN" dirty="0"/>
              <a:t>4.2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小型动物的识别弱（</a:t>
            </a:r>
            <a:r>
              <a:rPr lang="en-US" altLang="zh-CN" dirty="0"/>
              <a:t>4.4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8264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E60F1-23EB-38D2-836C-2D9EBBE8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Matlab</a:t>
            </a:r>
            <a:r>
              <a:rPr lang="zh-CN" altLang="en-US" dirty="0"/>
              <a:t>学习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CA3F205-ED39-7754-59C0-8BBECCAAE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7541" t="16162" b="51167"/>
          <a:stretch/>
        </p:blipFill>
        <p:spPr>
          <a:xfrm>
            <a:off x="838200" y="1585913"/>
            <a:ext cx="2865616" cy="2564605"/>
          </a:xfrm>
        </p:spPr>
      </p:pic>
    </p:spTree>
    <p:extLst>
      <p:ext uri="{BB962C8B-B14F-4D97-AF65-F5344CB8AC3E}">
        <p14:creationId xmlns:p14="http://schemas.microsoft.com/office/powerpoint/2010/main" val="1770367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1E4A6-0817-818A-CB7B-BCB4CE4A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Matlab</a:t>
            </a:r>
            <a:r>
              <a:rPr lang="zh-CN" altLang="en-US" dirty="0"/>
              <a:t>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610EED-DE82-0773-B5D0-D8D82E92A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CB9BFAFD-F221-595E-689E-496C7C93E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41" t="16162" b="51167"/>
          <a:stretch/>
        </p:blipFill>
        <p:spPr>
          <a:xfrm>
            <a:off x="838200" y="1585913"/>
            <a:ext cx="2865616" cy="25646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7F602C-3BA7-B2B0-D3ED-41D21F1E1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08" y="168595"/>
            <a:ext cx="5086597" cy="31791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D87801-9909-D4B5-F928-852D3A438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309" y="3474430"/>
            <a:ext cx="5086597" cy="317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99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70D6A1-CA0F-C5AB-B135-3D8BEFB9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21B311-0B65-F969-A649-34F75E831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菜鸟教程</a:t>
            </a:r>
            <a:endParaRPr lang="en-US" altLang="zh-CN" dirty="0"/>
          </a:p>
          <a:p>
            <a:r>
              <a:rPr lang="zh-CN" altLang="en-US" dirty="0"/>
              <a:t>视频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50163A-8604-FF61-5710-8667AE03C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0" t="7187" r="76425"/>
          <a:stretch/>
        </p:blipFill>
        <p:spPr>
          <a:xfrm>
            <a:off x="6666912" y="246459"/>
            <a:ext cx="1214438" cy="63650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0A8E3B-1D1A-379A-5F3F-8FD2591C6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4" t="22164" r="76030" b="54113"/>
          <a:stretch/>
        </p:blipFill>
        <p:spPr>
          <a:xfrm>
            <a:off x="3484512" y="2615540"/>
            <a:ext cx="2040577" cy="16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83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D94B5-BC98-85FB-C412-7CB648833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光电图像处理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C7A03-76ED-1E59-5E8F-70DE0E504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重看，理解公式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59D6EE-A880-0AF3-2312-E9E07DD5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69" r="77351" b="74545"/>
          <a:stretch/>
        </p:blipFill>
        <p:spPr>
          <a:xfrm>
            <a:off x="4855291" y="3182587"/>
            <a:ext cx="2481418" cy="49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79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5F4C8-1025-2C20-1913-EF252D9F0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4FCDA7-98D5-962A-CB68-847E30EA5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线性回归模型 </a:t>
            </a:r>
            <a:r>
              <a:rPr lang="en-US" altLang="zh-CN"/>
              <a:t>part 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1205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F7C401-A84D-233C-9F82-2576AEFA8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4D188B-7BCA-6035-3B0C-D8D10CD55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不会浮现代码</a:t>
            </a:r>
            <a:endParaRPr lang="en-US" altLang="zh-CN" dirty="0"/>
          </a:p>
          <a:p>
            <a:r>
              <a:rPr lang="zh-CN" altLang="en-US" dirty="0"/>
              <a:t>论文实验部分理解有限</a:t>
            </a:r>
            <a:endParaRPr lang="en-US" altLang="zh-CN" dirty="0"/>
          </a:p>
          <a:p>
            <a:r>
              <a:rPr lang="zh-CN" altLang="en-US" dirty="0"/>
              <a:t>光电图像处理四、五章进度慢，难理解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4600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BC230-8DD0-545A-DB0E-FF3245D35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HRNet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2628F8-AE6D-6DAE-151E-3C2FB3AC3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研究对象：人体姿态估计，语义分割和物体识别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传统方法：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下采样：</a:t>
            </a:r>
            <a:r>
              <a:rPr lang="zh-CN" altLang="en-US" dirty="0">
                <a:sym typeface="Wingdings" panose="05000000000000000000" pitchFamily="2" charset="2"/>
              </a:rPr>
              <a:t>（降采样，缩小图像）</a:t>
            </a:r>
            <a:endParaRPr lang="en-US" altLang="zh-CN" dirty="0"/>
          </a:p>
          <a:p>
            <a:pPr lvl="1"/>
            <a:r>
              <a:rPr lang="zh-CN" altLang="en-US" dirty="0"/>
              <a:t>像素级，减少信息冗余</a:t>
            </a:r>
            <a:endParaRPr lang="en-US" altLang="zh-CN" dirty="0"/>
          </a:p>
          <a:p>
            <a:pPr lvl="1"/>
            <a:r>
              <a:rPr lang="zh-CN" altLang="en-US" dirty="0"/>
              <a:t>降低显存和计算量</a:t>
            </a:r>
            <a:endParaRPr lang="en-US" altLang="zh-CN" dirty="0"/>
          </a:p>
          <a:p>
            <a:pPr lvl="1"/>
            <a:r>
              <a:rPr lang="zh-CN" altLang="en-US" dirty="0"/>
              <a:t>增加感受野，方便语义分割</a:t>
            </a:r>
            <a:endParaRPr lang="en-US" altLang="zh-CN" dirty="0"/>
          </a:p>
          <a:p>
            <a:r>
              <a:rPr lang="zh-CN" altLang="en-US" dirty="0"/>
              <a:t>上采样：</a:t>
            </a:r>
            <a:r>
              <a:rPr lang="zh-CN" altLang="en-US" dirty="0">
                <a:sym typeface="Wingdings" panose="05000000000000000000" pitchFamily="2" charset="2"/>
              </a:rPr>
              <a:t>（放大图像，图像插值）</a:t>
            </a:r>
            <a:r>
              <a:rPr lang="zh-CN" altLang="en-US" dirty="0"/>
              <a:t>需要知道位置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缺点：在上下采样中会损失很多细节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D28DDD40-B8DD-7929-15BA-6C3DDE3E64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7261601"/>
              </p:ext>
            </p:extLst>
          </p:nvPr>
        </p:nvGraphicFramePr>
        <p:xfrm>
          <a:off x="2917998" y="2597279"/>
          <a:ext cx="6484587" cy="363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2" descr="Refer to caption">
            <a:extLst>
              <a:ext uri="{FF2B5EF4-FFF2-40B4-BE49-F238E27FC236}">
                <a16:creationId xmlns:a16="http://schemas.microsoft.com/office/drawing/2014/main" id="{BB2FD0A5-6E3D-EC4C-BF1B-16D62B249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081" y="3076331"/>
            <a:ext cx="6299202" cy="52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BAC897A-D250-2110-BC02-A3900BCBB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081" y="547629"/>
            <a:ext cx="6121715" cy="114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47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C5048-117B-1BE7-4B94-02DEC0F45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HRNet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39917B-71F4-822F-57DC-AD1A528ED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研究方法：</a:t>
            </a:r>
            <a:endParaRPr lang="en-US" altLang="zh-CN" dirty="0"/>
          </a:p>
          <a:p>
            <a:pPr lvl="1"/>
            <a:r>
              <a:rPr lang="zh-CN" altLang="en-US" dirty="0"/>
              <a:t>一个卷积始终保持高分辨率</a:t>
            </a:r>
            <a:endParaRPr lang="en-US" altLang="zh-CN" dirty="0"/>
          </a:p>
          <a:p>
            <a:pPr lvl="1"/>
            <a:r>
              <a:rPr lang="zh-CN" altLang="en-US" dirty="0"/>
              <a:t>高、低分辨率卷积并行连接</a:t>
            </a:r>
            <a:endParaRPr lang="en-US" altLang="zh-CN" dirty="0"/>
          </a:p>
          <a:p>
            <a:pPr lvl="1"/>
            <a:r>
              <a:rPr lang="zh-CN" altLang="en-US" dirty="0"/>
              <a:t>反复融合多分辨率表示</a:t>
            </a:r>
            <a:endParaRPr lang="en-US" altLang="zh-CN" dirty="0"/>
          </a:p>
          <a:p>
            <a:r>
              <a:rPr lang="zh-CN" altLang="en-US" dirty="0"/>
              <a:t>输出结果：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(a) </a:t>
            </a:r>
            <a:r>
              <a:rPr lang="zh-CN" altLang="en-US" dirty="0"/>
              <a:t>高分辨率卷积流</a:t>
            </a:r>
            <a:endParaRPr lang="en-US" altLang="zh-CN" dirty="0"/>
          </a:p>
          <a:p>
            <a:pPr lvl="1"/>
            <a:r>
              <a:rPr lang="en-US" altLang="zh-CN" dirty="0"/>
              <a:t>(b) </a:t>
            </a:r>
            <a:r>
              <a:rPr lang="zh-CN" altLang="en-US" dirty="0"/>
              <a:t>所有分辨率上采样成统一尺寸连接</a:t>
            </a:r>
            <a:endParaRPr lang="en-US" altLang="zh-CN" dirty="0"/>
          </a:p>
          <a:p>
            <a:pPr lvl="1"/>
            <a:r>
              <a:rPr lang="en-US" altLang="zh-CN" dirty="0"/>
              <a:t>(c) </a:t>
            </a:r>
            <a:r>
              <a:rPr lang="zh-CN" altLang="en-US" dirty="0"/>
              <a:t>特征金字塔输出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2052" name="Picture 4" descr="Refer to caption">
            <a:extLst>
              <a:ext uri="{FF2B5EF4-FFF2-40B4-BE49-F238E27FC236}">
                <a16:creationId xmlns:a16="http://schemas.microsoft.com/office/drawing/2014/main" id="{49FBA164-A8CE-9C14-F4DC-D54D0CA0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254" y="723932"/>
            <a:ext cx="6260275" cy="96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D4276253-EBE5-25CC-C984-677939CB7AB7}"/>
              </a:ext>
            </a:extLst>
          </p:cNvPr>
          <p:cNvSpPr/>
          <p:nvPr/>
        </p:nvSpPr>
        <p:spPr>
          <a:xfrm>
            <a:off x="2606634" y="723932"/>
            <a:ext cx="6105895" cy="30328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867AC2-3972-39FA-FEC0-513A2B547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59" y="3787630"/>
            <a:ext cx="5335917" cy="1238786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4B417009-B365-E797-6D0B-5635413034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9" b="72006"/>
          <a:stretch/>
        </p:blipFill>
        <p:spPr>
          <a:xfrm>
            <a:off x="4160693" y="5496317"/>
            <a:ext cx="4286250" cy="1361683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733A040-088B-B3AF-04A9-142AAD586B34}"/>
              </a:ext>
            </a:extLst>
          </p:cNvPr>
          <p:cNvSpPr/>
          <p:nvPr/>
        </p:nvSpPr>
        <p:spPr>
          <a:xfrm>
            <a:off x="6424551" y="5496317"/>
            <a:ext cx="1775361" cy="26915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DC84298-24A1-FDB8-9804-96A96EBF8E32}"/>
              </a:ext>
            </a:extLst>
          </p:cNvPr>
          <p:cNvSpPr/>
          <p:nvPr/>
        </p:nvSpPr>
        <p:spPr>
          <a:xfrm>
            <a:off x="4269179" y="6228608"/>
            <a:ext cx="3028208" cy="62939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581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11583-3A01-2AD9-586E-C77C54658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HRNet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ECE950-840D-D5D1-83F5-CCCA22937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研究结果：精度更高，成本和先进模型相似</a:t>
            </a:r>
            <a:endParaRPr lang="en-US" altLang="zh-CN" dirty="0"/>
          </a:p>
          <a:p>
            <a:r>
              <a:rPr lang="zh-CN" altLang="en-US" dirty="0"/>
              <a:t>研究应用</a:t>
            </a:r>
            <a:r>
              <a:rPr lang="zh-CN" altLang="en-US" dirty="0">
                <a:sym typeface="Wingdings" panose="05000000000000000000" pitchFamily="2" charset="2"/>
              </a:rPr>
              <a:t>：（倒数第二段）位置敏感的视觉应用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/>
              <a:t>面部特征点、超分辨率、光流估计、深度估计等</a:t>
            </a:r>
            <a:endParaRPr lang="en-US" altLang="zh-CN" dirty="0"/>
          </a:p>
          <a:p>
            <a:pPr lvl="1"/>
            <a:r>
              <a:rPr lang="zh-CN" altLang="en-US" dirty="0"/>
              <a:t>目前已有后续工作：图像风格化、修复、图像增强、图像去雾、时间姿态估计、无人机目标检测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689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235AD-D6C6-CCAE-5ED4-CE73A38F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SlowFast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10049E-EBBD-BDC3-F167-9248FBFB7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研究对象：分类识别</a:t>
            </a:r>
            <a:endParaRPr lang="en-US" altLang="zh-CN" dirty="0"/>
          </a:p>
          <a:p>
            <a:r>
              <a:rPr lang="zh-CN" altLang="en-US" dirty="0"/>
              <a:t>研究方法：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Slow</a:t>
            </a:r>
            <a:r>
              <a:rPr lang="zh-CN" altLang="en-US" dirty="0"/>
              <a:t>分支：帧数少，通道数大，学习空间语义信息</a:t>
            </a:r>
          </a:p>
          <a:p>
            <a:r>
              <a:rPr lang="en-US" altLang="zh-CN" dirty="0"/>
              <a:t>Fast</a:t>
            </a:r>
            <a:r>
              <a:rPr lang="zh-CN" altLang="en-US" dirty="0"/>
              <a:t>分支：帧数大，通道数小，学习运动信息</a:t>
            </a:r>
            <a:endParaRPr lang="en-US" altLang="zh-CN" dirty="0"/>
          </a:p>
          <a:p>
            <a:r>
              <a:rPr lang="zh-CN" altLang="en-US" dirty="0"/>
              <a:t>侧向链接：</a:t>
            </a:r>
            <a:r>
              <a:rPr lang="en-GB" altLang="zh-CN" dirty="0"/>
              <a:t>Fast</a:t>
            </a:r>
            <a:r>
              <a:rPr lang="zh-CN" altLang="en-US" dirty="0"/>
              <a:t>分支的特征送入</a:t>
            </a:r>
            <a:r>
              <a:rPr lang="en-GB" altLang="zh-CN" dirty="0"/>
              <a:t>Slow</a:t>
            </a:r>
            <a:r>
              <a:rPr lang="zh-CN" altLang="en-US" dirty="0"/>
              <a:t>分支（方便进行全局池化提取特征）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F9AAF7-5CBB-DA29-0CEF-6B91F10F5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33" t="26668" r="13907" b="5456"/>
          <a:stretch/>
        </p:blipFill>
        <p:spPr>
          <a:xfrm>
            <a:off x="3117272" y="410389"/>
            <a:ext cx="6721435" cy="1235034"/>
          </a:xfrm>
          <a:prstGeom prst="rect">
            <a:avLst/>
          </a:prstGeom>
        </p:spPr>
      </p:pic>
      <p:pic>
        <p:nvPicPr>
          <p:cNvPr id="7" name="图片 6" descr="图片包含 图形用户界面&#10;&#10;描述已自动生成">
            <a:extLst>
              <a:ext uri="{FF2B5EF4-FFF2-40B4-BE49-F238E27FC236}">
                <a16:creationId xmlns:a16="http://schemas.microsoft.com/office/drawing/2014/main" id="{DAE2D61D-BF91-3270-A8EA-77663BDCF4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2" b="55844"/>
          <a:stretch/>
        </p:blipFill>
        <p:spPr>
          <a:xfrm>
            <a:off x="2917998" y="2439482"/>
            <a:ext cx="3938278" cy="2156621"/>
          </a:xfrm>
          <a:prstGeom prst="rect">
            <a:avLst/>
          </a:prstGeom>
        </p:spPr>
      </p:pic>
      <p:pic>
        <p:nvPicPr>
          <p:cNvPr id="4098" name="Picture 2" descr="Refer to caption">
            <a:extLst>
              <a:ext uri="{FF2B5EF4-FFF2-40B4-BE49-F238E27FC236}">
                <a16:creationId xmlns:a16="http://schemas.microsoft.com/office/drawing/2014/main" id="{ED7498E8-2214-E22B-B3A4-B99D7489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77" y="2255414"/>
            <a:ext cx="4017260" cy="20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549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055F5-66C6-DD21-01F6-D832664DD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SlowFast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8C3A36-0FD6-E490-B490-8877792C6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研究结果：</a:t>
            </a:r>
            <a:endParaRPr lang="en-US" altLang="zh-CN" dirty="0"/>
          </a:p>
          <a:p>
            <a:pPr lvl="1"/>
            <a:r>
              <a:rPr lang="en-US" altLang="zh-CN" dirty="0" err="1"/>
              <a:t>mAP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kinetics</a:t>
            </a:r>
            <a:r>
              <a:rPr lang="zh-CN" altLang="en-US" dirty="0"/>
              <a:t>和</a:t>
            </a:r>
            <a:r>
              <a:rPr lang="en-US" altLang="zh-CN" dirty="0"/>
              <a:t>AVA</a:t>
            </a:r>
            <a:r>
              <a:rPr lang="zh-CN" altLang="en-US" dirty="0"/>
              <a:t>中精度更高；时间成本低，抽帧少</a:t>
            </a:r>
            <a:endParaRPr lang="en-US" altLang="zh-CN" dirty="0"/>
          </a:p>
          <a:p>
            <a:r>
              <a:rPr lang="zh-CN" altLang="en-US" dirty="0"/>
              <a:t>研究不足：部分动作的</a:t>
            </a:r>
            <a:r>
              <a:rPr lang="en-US" altLang="zh-CN" dirty="0"/>
              <a:t>AP</a:t>
            </a:r>
            <a:r>
              <a:rPr lang="zh-CN" altLang="en-US" dirty="0"/>
              <a:t>低</a:t>
            </a:r>
            <a:endParaRPr lang="en-US" altLang="zh-CN" dirty="0"/>
          </a:p>
        </p:txBody>
      </p:sp>
      <p:pic>
        <p:nvPicPr>
          <p:cNvPr id="5" name="图片 4" descr="电脑萤幕画面&#10;&#10;中度可信度描述已自动生成">
            <a:extLst>
              <a:ext uri="{FF2B5EF4-FFF2-40B4-BE49-F238E27FC236}">
                <a16:creationId xmlns:a16="http://schemas.microsoft.com/office/drawing/2014/main" id="{5E49DADF-C3DC-8AB7-1287-D37C30D1DF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56" b="32467"/>
          <a:stretch/>
        </p:blipFill>
        <p:spPr>
          <a:xfrm>
            <a:off x="2658465" y="2297874"/>
            <a:ext cx="3205496" cy="25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44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F90ED-AEB2-B0DC-2B24-FE63A94AF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MDAM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304D8B-885E-8554-CF03-40200F869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研究对象：无监督学习的动物姿态估计</a:t>
            </a:r>
            <a:endParaRPr lang="en-US" altLang="zh-CN" dirty="0"/>
          </a:p>
          <a:p>
            <a:r>
              <a:rPr lang="zh-CN" altLang="en-US" dirty="0"/>
              <a:t>研究方法：</a:t>
            </a:r>
            <a:r>
              <a:rPr lang="zh-CN" altLang="en-US" dirty="0">
                <a:sym typeface="Wingdings" panose="05000000000000000000" pitchFamily="2" charset="2"/>
              </a:rPr>
              <a:t>（核心：多尺度域自适应模块</a:t>
            </a:r>
            <a:r>
              <a:rPr lang="en-US" altLang="zh-CN" dirty="0">
                <a:sym typeface="Wingdings" panose="05000000000000000000" pitchFamily="2" charset="2"/>
              </a:rPr>
              <a:t>MDAM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 err="1">
                <a:sym typeface="Wingdings" panose="05000000000000000000" pitchFamily="2" charset="2"/>
              </a:rPr>
              <a:t>RESNet</a:t>
            </a:r>
            <a:r>
              <a:rPr lang="zh-CN" altLang="en-US" dirty="0">
                <a:sym typeface="Wingdings" panose="05000000000000000000" pitchFamily="2" charset="2"/>
              </a:rPr>
              <a:t>（残差网络）：网络层数加深模型会出现退化，降低准确性。通过添加低层的直接映射保证训练效果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姿态估计器：</a:t>
            </a:r>
            <a:r>
              <a:rPr lang="en-US" altLang="zh-CN" dirty="0" err="1">
                <a:sym typeface="Wingdings" panose="05000000000000000000" pitchFamily="2" charset="2"/>
              </a:rPr>
              <a:t>HRNet</a:t>
            </a:r>
            <a:r>
              <a:rPr lang="zh-CN" altLang="en-US" dirty="0">
                <a:sym typeface="Wingdings" panose="05000000000000000000" pitchFamily="2" charset="2"/>
              </a:rPr>
              <a:t>传统方法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Bottleneck</a:t>
            </a:r>
            <a:r>
              <a:rPr lang="zh-CN" altLang="en-US" dirty="0">
                <a:sym typeface="Wingdings" panose="05000000000000000000" pitchFamily="2" charset="2"/>
              </a:rPr>
              <a:t>（瓶颈）：减少计算量和参数数量，从而提高模型的性能和效率</a:t>
            </a:r>
            <a:endParaRPr lang="en-US" altLang="zh-CN" dirty="0">
              <a:sym typeface="Wingdings" panose="05000000000000000000" pitchFamily="2" charset="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73CDB6-7FC6-E84F-87BD-7C5E2A4C9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7" t="10272" r="6896" b="5500"/>
          <a:stretch/>
        </p:blipFill>
        <p:spPr>
          <a:xfrm>
            <a:off x="2677886" y="405993"/>
            <a:ext cx="4917374" cy="1352164"/>
          </a:xfrm>
          <a:prstGeom prst="rect">
            <a:avLst/>
          </a:prstGeom>
        </p:spPr>
      </p:pic>
      <p:pic>
        <p:nvPicPr>
          <p:cNvPr id="7" name="图片 6" descr="地图&#10;&#10;低可信度描述已自动生成">
            <a:extLst>
              <a:ext uri="{FF2B5EF4-FFF2-40B4-BE49-F238E27FC236}">
                <a16:creationId xmlns:a16="http://schemas.microsoft.com/office/drawing/2014/main" id="{55DC5D79-3726-EB3C-D2F1-008CC16609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4" b="54166"/>
          <a:stretch/>
        </p:blipFill>
        <p:spPr>
          <a:xfrm>
            <a:off x="2677886" y="2929268"/>
            <a:ext cx="4286250" cy="12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54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76FCF87-0AF7-4D1C-5C31-97CCF1F30C3A}"/>
              </a:ext>
            </a:extLst>
          </p:cNvPr>
          <p:cNvSpPr/>
          <p:nvPr/>
        </p:nvSpPr>
        <p:spPr>
          <a:xfrm>
            <a:off x="896587" y="4447309"/>
            <a:ext cx="2470068" cy="1864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F47BC3F-8187-7A60-C1B4-8757C1A1ECE8}"/>
              </a:ext>
            </a:extLst>
          </p:cNvPr>
          <p:cNvSpPr/>
          <p:nvPr/>
        </p:nvSpPr>
        <p:spPr>
          <a:xfrm>
            <a:off x="8153400" y="4191989"/>
            <a:ext cx="3200399" cy="1560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915AAC-8926-F05A-5BE1-8D18AA6C3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MDAM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097A2F-93D7-1699-4D3F-0C88033E5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研究方法：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伪标注技术：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EMA</a:t>
            </a:r>
            <a:r>
              <a:rPr lang="zh-CN" altLang="en-US" dirty="0"/>
              <a:t>（指数移动平均）：训练后期的数据精度更高，给予近期数据更高的权重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Co-teaching</a:t>
            </a:r>
            <a:r>
              <a:rPr lang="zh-CN" altLang="en-US" dirty="0"/>
              <a:t>方法：</a:t>
            </a:r>
            <a:r>
              <a:rPr lang="en-US" altLang="zh-CN" dirty="0"/>
              <a:t>					</a:t>
            </a:r>
            <a:r>
              <a:rPr lang="zh-CN" altLang="en-US" dirty="0"/>
              <a:t>（</a:t>
            </a:r>
            <a:r>
              <a:rPr lang="en-US" altLang="zh-CN" dirty="0"/>
              <a:t>Mean-teaching</a:t>
            </a:r>
            <a:r>
              <a:rPr lang="zh-CN" altLang="en-US" dirty="0"/>
              <a:t>更新）</a:t>
            </a:r>
          </a:p>
        </p:txBody>
      </p:sp>
      <p:pic>
        <p:nvPicPr>
          <p:cNvPr id="7" name="图片 6" descr="地图&#10;&#10;低可信度描述已自动生成">
            <a:extLst>
              <a:ext uri="{FF2B5EF4-FFF2-40B4-BE49-F238E27FC236}">
                <a16:creationId xmlns:a16="http://schemas.microsoft.com/office/drawing/2014/main" id="{9E5A5D5C-B9C4-62AB-A80B-1926D6BB9D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52" b="15584"/>
          <a:stretch/>
        </p:blipFill>
        <p:spPr>
          <a:xfrm>
            <a:off x="2945577" y="89065"/>
            <a:ext cx="3613686" cy="2102509"/>
          </a:xfrm>
          <a:prstGeom prst="rect">
            <a:avLst/>
          </a:prstGeom>
        </p:spPr>
      </p:pic>
      <p:pic>
        <p:nvPicPr>
          <p:cNvPr id="1026" name="Picture 2" descr="Refer to caption">
            <a:extLst>
              <a:ext uri="{FF2B5EF4-FFF2-40B4-BE49-F238E27FC236}">
                <a16:creationId xmlns:a16="http://schemas.microsoft.com/office/drawing/2014/main" id="{BC677784-D7AE-043D-950C-0710A5CD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518" y="365125"/>
            <a:ext cx="3998026" cy="156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9BA0CD71-7CE4-A037-A406-B2FC9E6B59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04" t="64589" r="14630" b="27446"/>
          <a:stretch/>
        </p:blipFill>
        <p:spPr>
          <a:xfrm>
            <a:off x="2917998" y="2337509"/>
            <a:ext cx="2928560" cy="874765"/>
          </a:xfrm>
          <a:prstGeom prst="rect">
            <a:avLst/>
          </a:prstGeom>
        </p:spPr>
      </p:pic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7CA939BA-D028-A12B-2617-1881555256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91" r="51200" b="18095"/>
          <a:stretch/>
        </p:blipFill>
        <p:spPr>
          <a:xfrm>
            <a:off x="4005076" y="3574473"/>
            <a:ext cx="4084399" cy="171598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1C8AD7E-A689-42AB-9179-73EA75843268}"/>
              </a:ext>
            </a:extLst>
          </p:cNvPr>
          <p:cNvSpPr txBox="1"/>
          <p:nvPr/>
        </p:nvSpPr>
        <p:spPr>
          <a:xfrm>
            <a:off x="8153401" y="4191989"/>
            <a:ext cx="32003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Mean-teaching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模型既充当学生，又充当老师。作为老师，用来产生学生学习时的目标，作为学生，利用老师模型产生的目标来学习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CBE973-F45A-6E0B-F6B9-CCABC1D9D0C1}"/>
              </a:ext>
            </a:extLst>
          </p:cNvPr>
          <p:cNvSpPr txBox="1"/>
          <p:nvPr/>
        </p:nvSpPr>
        <p:spPr>
          <a:xfrm>
            <a:off x="838200" y="4402650"/>
            <a:ext cx="28916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（记忆效应）</a:t>
            </a:r>
            <a:endParaRPr lang="en-US" altLang="zh-CN" sz="2400" dirty="0"/>
          </a:p>
          <a:p>
            <a:r>
              <a:rPr lang="zh-CN" altLang="en-US" sz="2400" dirty="0"/>
              <a:t>早期阶段从干净的样本中学习，然后最终记忆嘈杂的样本</a:t>
            </a:r>
          </a:p>
        </p:txBody>
      </p:sp>
    </p:spTree>
    <p:extLst>
      <p:ext uri="{BB962C8B-B14F-4D97-AF65-F5344CB8AC3E}">
        <p14:creationId xmlns:p14="http://schemas.microsoft.com/office/powerpoint/2010/main" val="1634139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3313D60A-431B-9D89-5076-B7B1FEB42778}"/>
              </a:ext>
            </a:extLst>
          </p:cNvPr>
          <p:cNvSpPr/>
          <p:nvPr/>
        </p:nvSpPr>
        <p:spPr>
          <a:xfrm>
            <a:off x="838200" y="4001294"/>
            <a:ext cx="1857499" cy="12060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7F0D9EA-DB62-5A32-81EB-8E4A8C87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MDAM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907F4D-9918-DB82-3F17-F14100F2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研究方法：</a:t>
            </a:r>
            <a:endParaRPr lang="en-US" altLang="zh-CN" dirty="0"/>
          </a:p>
          <a:p>
            <a:pPr marL="914400" lvl="1" indent="-457200">
              <a:buFont typeface="+mj-lt"/>
              <a:buAutoNum type="arabicPeriod" startAt="4"/>
            </a:pPr>
            <a:r>
              <a:rPr lang="zh-CN" altLang="en-US" dirty="0"/>
              <a:t>自蒸馏：重新提炼训练好的知识，提供初始未包含的增益信息</a:t>
            </a:r>
            <a:endParaRPr lang="en-US" altLang="zh-CN" dirty="0"/>
          </a:p>
          <a:p>
            <a:pPr marL="914400" lvl="1" indent="-457200">
              <a:buFont typeface="+mj-lt"/>
              <a:buAutoNum type="arabicPeriod" startAt="5"/>
            </a:pPr>
            <a:r>
              <a:rPr lang="en-US" altLang="zh-CN" dirty="0" err="1"/>
              <a:t>Mixup</a:t>
            </a:r>
            <a:r>
              <a:rPr lang="zh-CN" altLang="en-US" dirty="0"/>
              <a:t>：一种数据增强技术，将多组不同数据集的样本进行线性组合生成新的样本，从而扩充数据集。增加数据集的多样性，降低模型方差，提高鲁棒性，防止过拟合（损失函数小，泛化性差），提高泛化能力。</a:t>
            </a:r>
          </a:p>
        </p:txBody>
      </p:sp>
      <p:pic>
        <p:nvPicPr>
          <p:cNvPr id="4" name="图片 3" descr="地图&#10;&#10;低可信度描述已自动生成">
            <a:extLst>
              <a:ext uri="{FF2B5EF4-FFF2-40B4-BE49-F238E27FC236}">
                <a16:creationId xmlns:a16="http://schemas.microsoft.com/office/drawing/2014/main" id="{3198C512-2985-E463-B60E-9AA27ACF6A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52" b="15584"/>
          <a:stretch/>
        </p:blipFill>
        <p:spPr>
          <a:xfrm>
            <a:off x="2945577" y="89065"/>
            <a:ext cx="3613686" cy="2102509"/>
          </a:xfrm>
          <a:prstGeom prst="rect">
            <a:avLst/>
          </a:prstGeom>
        </p:spPr>
      </p:pic>
      <p:pic>
        <p:nvPicPr>
          <p:cNvPr id="5" name="Picture 2" descr="Refer to caption">
            <a:extLst>
              <a:ext uri="{FF2B5EF4-FFF2-40B4-BE49-F238E27FC236}">
                <a16:creationId xmlns:a16="http://schemas.microsoft.com/office/drawing/2014/main" id="{9A0A1813-2384-BABE-5CD7-B760A0A30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518" y="365125"/>
            <a:ext cx="3998026" cy="156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5EEACA-54F8-744A-0969-8AD532BFC363}"/>
              </a:ext>
            </a:extLst>
          </p:cNvPr>
          <p:cNvSpPr txBox="1"/>
          <p:nvPr/>
        </p:nvSpPr>
        <p:spPr>
          <a:xfrm>
            <a:off x="838200" y="4001294"/>
            <a:ext cx="1852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鲁棒性</a:t>
            </a:r>
            <a:endParaRPr lang="en-US" altLang="zh-CN" dirty="0"/>
          </a:p>
          <a:p>
            <a:r>
              <a:rPr lang="zh-CN" altLang="en-US" dirty="0"/>
              <a:t>在受不确定因素干扰的情况下维持性能的能力</a:t>
            </a:r>
          </a:p>
        </p:txBody>
      </p:sp>
      <p:pic>
        <p:nvPicPr>
          <p:cNvPr id="9" name="图片 8" descr="图表&#10;&#10;低可信度描述已自动生成">
            <a:extLst>
              <a:ext uri="{FF2B5EF4-FFF2-40B4-BE49-F238E27FC236}">
                <a16:creationId xmlns:a16="http://schemas.microsoft.com/office/drawing/2014/main" id="{4021818F-DD10-4993-2A4D-B15E30014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577" y="4001294"/>
            <a:ext cx="7820767" cy="196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03863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172</TotalTime>
  <Words>627</Words>
  <Application>Microsoft Office PowerPoint</Application>
  <PresentationFormat>宽屏</PresentationFormat>
  <Paragraphs>100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Arial</vt:lpstr>
      <vt:lpstr>Trebuchet MS</vt:lpstr>
      <vt:lpstr>Wingdings</vt:lpstr>
      <vt:lpstr>Wingdings 3</vt:lpstr>
      <vt:lpstr>平面</vt:lpstr>
      <vt:lpstr>1.29汇报</vt:lpstr>
      <vt:lpstr>HRNet</vt:lpstr>
      <vt:lpstr>HRNet</vt:lpstr>
      <vt:lpstr>HRNet</vt:lpstr>
      <vt:lpstr>SlowFast</vt:lpstr>
      <vt:lpstr>SlowFast</vt:lpstr>
      <vt:lpstr>MDAM</vt:lpstr>
      <vt:lpstr>MDAM</vt:lpstr>
      <vt:lpstr>MDAM</vt:lpstr>
      <vt:lpstr>MDAM</vt:lpstr>
      <vt:lpstr>Matlab学习</vt:lpstr>
      <vt:lpstr>Matlab学习</vt:lpstr>
      <vt:lpstr>Python学习</vt:lpstr>
      <vt:lpstr>光电图像处理</vt:lpstr>
      <vt:lpstr>机器学习</vt:lpstr>
      <vt:lpstr>问题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Bingyi Liu (student)</dc:creator>
  <cp:lastModifiedBy>Bingyi Liu (student)</cp:lastModifiedBy>
  <cp:revision>8</cp:revision>
  <dcterms:created xsi:type="dcterms:W3CDTF">2024-01-26T06:57:41Z</dcterms:created>
  <dcterms:modified xsi:type="dcterms:W3CDTF">2024-01-26T13:48:00Z</dcterms:modified>
</cp:coreProperties>
</file>